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259" r:id="rId4"/>
    <p:sldId id="260" r:id="rId5"/>
    <p:sldId id="261" r:id="rId6"/>
    <p:sldId id="262" r:id="rId7"/>
    <p:sldId id="265" r:id="rId8"/>
    <p:sldId id="264" r:id="rId9"/>
    <p:sldId id="263" r:id="rId10"/>
    <p:sldId id="258" r:id="rId11"/>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01" autoAdjust="0"/>
    <p:restoredTop sz="77880" autoAdjust="0"/>
  </p:normalViewPr>
  <p:slideViewPr>
    <p:cSldViewPr snapToGrid="0">
      <p:cViewPr varScale="1">
        <p:scale>
          <a:sx n="53" d="100"/>
          <a:sy n="53" d="100"/>
        </p:scale>
        <p:origin x="110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8B8B0-9D08-4F80-BA8C-7143DA945D35}" type="datetimeFigureOut">
              <a:rPr lang="fr-FR" smtClean="0"/>
              <a:t>06/12/2022</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4AD57E-14CA-41D7-9C9E-BE79D37EED28}" type="slidenum">
              <a:rPr lang="fr-FR" smtClean="0"/>
              <a:t>‹#›</a:t>
            </a:fld>
            <a:endParaRPr lang="fr-FR"/>
          </a:p>
        </p:txBody>
      </p:sp>
    </p:spTree>
    <p:extLst>
      <p:ext uri="{BB962C8B-B14F-4D97-AF65-F5344CB8AC3E}">
        <p14:creationId xmlns:p14="http://schemas.microsoft.com/office/powerpoint/2010/main" val="3644263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smtClean="0">
                <a:solidFill>
                  <a:schemeClr val="accent1"/>
                </a:solidFill>
              </a:rPr>
              <a:t>Three faces of  the Jensen-Shannon divergence (JSD)</a:t>
            </a:r>
            <a:r>
              <a:rPr lang="en-US" b="1" baseline="0" smtClean="0">
                <a:solidFill>
                  <a:schemeClr val="accent1"/>
                </a:solidFill>
              </a:rPr>
              <a:t> </a:t>
            </a:r>
            <a:r>
              <a:rPr lang="en-US" b="1" smtClean="0">
                <a:solidFill>
                  <a:schemeClr val="accent1"/>
                </a:solidFill>
              </a:rPr>
              <a:t>yielding three different generalizations:</a:t>
            </a:r>
          </a:p>
          <a:p>
            <a:r>
              <a:rPr lang="en-US" b="1" smtClean="0">
                <a:solidFill>
                  <a:schemeClr val="accent1"/>
                </a:solidFill>
              </a:rPr>
              <a:t>1/ Symmetrization of the KLD using means</a:t>
            </a:r>
            <a:r>
              <a:rPr lang="en-US" b="1" baseline="0" smtClean="0">
                <a:solidFill>
                  <a:schemeClr val="accent1"/>
                </a:solidFill>
              </a:rPr>
              <a:t> generalizing the arithmetic mixture</a:t>
            </a:r>
          </a:p>
          <a:p>
            <a:r>
              <a:rPr lang="en-US" b="1" baseline="0" smtClean="0">
                <a:solidFill>
                  <a:schemeClr val="accent1"/>
                </a:solidFill>
              </a:rPr>
              <a:t>2/ Replacing concave Shannon entropy by other concave entropies</a:t>
            </a:r>
          </a:p>
          <a:p>
            <a:r>
              <a:rPr lang="en-US" b="1" baseline="0" smtClean="0">
                <a:solidFill>
                  <a:schemeClr val="accent1"/>
                </a:solidFill>
              </a:rPr>
              <a:t>3/ Replacing minimization of the average KLD by minimization of other KLD means</a:t>
            </a:r>
            <a:endParaRPr lang="fr-FR"/>
          </a:p>
        </p:txBody>
      </p:sp>
      <p:sp>
        <p:nvSpPr>
          <p:cNvPr id="4" name="Slide Number Placeholder 3"/>
          <p:cNvSpPr>
            <a:spLocks noGrp="1"/>
          </p:cNvSpPr>
          <p:nvPr>
            <p:ph type="sldNum" sz="quarter" idx="10"/>
          </p:nvPr>
        </p:nvSpPr>
        <p:spPr/>
        <p:txBody>
          <a:bodyPr/>
          <a:lstStyle/>
          <a:p>
            <a:fld id="{A14AD57E-14CA-41D7-9C9E-BE79D37EED28}" type="slidenum">
              <a:rPr lang="fr-FR" smtClean="0"/>
              <a:t>8</a:t>
            </a:fld>
            <a:endParaRPr lang="fr-FR"/>
          </a:p>
        </p:txBody>
      </p:sp>
    </p:spTree>
    <p:extLst>
      <p:ext uri="{BB962C8B-B14F-4D97-AF65-F5344CB8AC3E}">
        <p14:creationId xmlns:p14="http://schemas.microsoft.com/office/powerpoint/2010/main" val="37162676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fr-F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06/12/2022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31541157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r-FR"/>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06/12/2022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592311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fr-F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06/12/2022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4874930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r-FR"/>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Date Placeholder 3"/>
          <p:cNvSpPr>
            <a:spLocks noGrp="1"/>
          </p:cNvSpPr>
          <p:nvPr>
            <p:ph type="dt" sz="half" idx="10"/>
          </p:nvPr>
        </p:nvSpPr>
        <p:spPr/>
        <p:txBody>
          <a:bodyPr/>
          <a:lstStyle/>
          <a:p>
            <a:fld id="{5726702C-1414-4D23-A538-23DF8005FB30}" type="datetimeFigureOut">
              <a:rPr lang="fr-FR" smtClean="0"/>
              <a:t>06/12/2022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818267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fr-F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726702C-1414-4D23-A538-23DF8005FB30}" type="datetimeFigureOut">
              <a:rPr lang="fr-FR" smtClean="0"/>
              <a:t>06/12/2022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4858203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r-FR"/>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5" name="Date Placeholder 4"/>
          <p:cNvSpPr>
            <a:spLocks noGrp="1"/>
          </p:cNvSpPr>
          <p:nvPr>
            <p:ph type="dt" sz="half" idx="10"/>
          </p:nvPr>
        </p:nvSpPr>
        <p:spPr/>
        <p:txBody>
          <a:bodyPr/>
          <a:lstStyle/>
          <a:p>
            <a:fld id="{5726702C-1414-4D23-A538-23DF8005FB30}" type="datetimeFigureOut">
              <a:rPr lang="fr-FR" smtClean="0"/>
              <a:t>06/12/2022</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1901910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fr-F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7" name="Date Placeholder 6"/>
          <p:cNvSpPr>
            <a:spLocks noGrp="1"/>
          </p:cNvSpPr>
          <p:nvPr>
            <p:ph type="dt" sz="half" idx="10"/>
          </p:nvPr>
        </p:nvSpPr>
        <p:spPr/>
        <p:txBody>
          <a:bodyPr/>
          <a:lstStyle/>
          <a:p>
            <a:fld id="{5726702C-1414-4D23-A538-23DF8005FB30}" type="datetimeFigureOut">
              <a:rPr lang="fr-FR" smtClean="0"/>
              <a:t>06/12/2022</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542328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r-FR"/>
          </a:p>
        </p:txBody>
      </p:sp>
      <p:sp>
        <p:nvSpPr>
          <p:cNvPr id="3" name="Date Placeholder 2"/>
          <p:cNvSpPr>
            <a:spLocks noGrp="1"/>
          </p:cNvSpPr>
          <p:nvPr>
            <p:ph type="dt" sz="half" idx="10"/>
          </p:nvPr>
        </p:nvSpPr>
        <p:spPr/>
        <p:txBody>
          <a:bodyPr/>
          <a:lstStyle/>
          <a:p>
            <a:fld id="{5726702C-1414-4D23-A538-23DF8005FB30}" type="datetimeFigureOut">
              <a:rPr lang="fr-FR" smtClean="0"/>
              <a:t>06/12/2022</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414523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726702C-1414-4D23-A538-23DF8005FB30}" type="datetimeFigureOut">
              <a:rPr lang="fr-FR" smtClean="0"/>
              <a:t>06/12/2022</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2302805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fr-F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726702C-1414-4D23-A538-23DF8005FB30}" type="datetimeFigureOut">
              <a:rPr lang="fr-FR" smtClean="0"/>
              <a:t>06/12/2022</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401771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fr-F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726702C-1414-4D23-A538-23DF8005FB30}" type="datetimeFigureOut">
              <a:rPr lang="fr-FR" smtClean="0"/>
              <a:t>06/12/2022</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6C546D3-1BA3-44FE-B9CE-7FD0D962A621}" type="slidenum">
              <a:rPr lang="fr-FR" smtClean="0"/>
              <a:t>‹#›</a:t>
            </a:fld>
            <a:endParaRPr lang="fr-FR"/>
          </a:p>
        </p:txBody>
      </p:sp>
    </p:spTree>
    <p:extLst>
      <p:ext uri="{BB962C8B-B14F-4D97-AF65-F5344CB8AC3E}">
        <p14:creationId xmlns:p14="http://schemas.microsoft.com/office/powerpoint/2010/main" val="40728081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fr-F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26702C-1414-4D23-A538-23DF8005FB30}" type="datetimeFigureOut">
              <a:rPr lang="fr-FR" smtClean="0"/>
              <a:t>06/12/2022</a:t>
            </a:fld>
            <a:endParaRPr lang="fr-F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C546D3-1BA3-44FE-B9CE-7FD0D962A621}" type="slidenum">
              <a:rPr lang="fr-FR" smtClean="0"/>
              <a:t>‹#›</a:t>
            </a:fld>
            <a:endParaRPr lang="fr-FR"/>
          </a:p>
        </p:txBody>
      </p:sp>
    </p:spTree>
    <p:extLst>
      <p:ext uri="{BB962C8B-B14F-4D97-AF65-F5344CB8AC3E}">
        <p14:creationId xmlns:p14="http://schemas.microsoft.com/office/powerpoint/2010/main" val="30004460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gsi2023.org/" TargetMode="External"/><Relationship Id="rId2" Type="http://schemas.openxmlformats.org/officeDocument/2006/relationships/hyperlink" Target="https://arxiv.org/pdf/2202.08545" TargetMode="Externa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gsi2023.org/"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gsi2023.org/" TargetMode="Externa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hyperlink" Target="https://gsi2023.org/" TargetMode="Externa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hyperlink" Target="https://gsi2023.org/"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fr-FR"/>
          </a:p>
        </p:txBody>
      </p:sp>
      <p:sp>
        <p:nvSpPr>
          <p:cNvPr id="3" name="Subtitle 2"/>
          <p:cNvSpPr>
            <a:spLocks noGrp="1"/>
          </p:cNvSpPr>
          <p:nvPr>
            <p:ph type="subTitle" idx="1"/>
          </p:nvPr>
        </p:nvSpPr>
        <p:spPr/>
        <p:txBody>
          <a:bodyPr/>
          <a:lstStyle/>
          <a:p>
            <a:endParaRPr lang="fr-FR"/>
          </a:p>
        </p:txBody>
      </p:sp>
    </p:spTree>
    <p:extLst>
      <p:ext uri="{BB962C8B-B14F-4D97-AF65-F5344CB8AC3E}">
        <p14:creationId xmlns:p14="http://schemas.microsoft.com/office/powerpoint/2010/main" val="40594652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sp>
        <p:nvSpPr>
          <p:cNvPr id="3" name="Content Placeholder 2"/>
          <p:cNvSpPr>
            <a:spLocks noGrp="1"/>
          </p:cNvSpPr>
          <p:nvPr>
            <p:ph idx="1"/>
          </p:nvPr>
        </p:nvSpPr>
        <p:spPr/>
        <p:txBody>
          <a:bodyPr/>
          <a:lstStyle/>
          <a:p>
            <a:r>
              <a:rPr lang="en-US" b="1"/>
              <a:t>From Alan Turing to Contact geometry: towards a "Fluid computer"</a:t>
            </a:r>
            <a:endParaRPr lang="fr-FR"/>
          </a:p>
        </p:txBody>
      </p:sp>
      <p:pic>
        <p:nvPicPr>
          <p:cNvPr id="4" name="Picture 3"/>
          <p:cNvPicPr>
            <a:picLocks noChangeAspect="1"/>
          </p:cNvPicPr>
          <p:nvPr/>
        </p:nvPicPr>
        <p:blipFill>
          <a:blip r:embed="rId2"/>
          <a:stretch>
            <a:fillRect/>
          </a:stretch>
        </p:blipFill>
        <p:spPr>
          <a:xfrm>
            <a:off x="1452562" y="1381125"/>
            <a:ext cx="9286875" cy="4095750"/>
          </a:xfrm>
          <a:prstGeom prst="rect">
            <a:avLst/>
          </a:prstGeom>
        </p:spPr>
      </p:pic>
    </p:spTree>
    <p:extLst>
      <p:ext uri="{BB962C8B-B14F-4D97-AF65-F5344CB8AC3E}">
        <p14:creationId xmlns:p14="http://schemas.microsoft.com/office/powerpoint/2010/main" val="108389575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smtClean="0">
                <a:solidFill>
                  <a:schemeClr val="accent1"/>
                </a:solidFill>
              </a:rPr>
              <a:t>GSI'23 keynote speakers</a:t>
            </a:r>
            <a:endParaRPr lang="fr-FR" b="1">
              <a:solidFill>
                <a:schemeClr val="accent1"/>
              </a:solidFill>
            </a:endParaRPr>
          </a:p>
        </p:txBody>
      </p:sp>
      <p:pic>
        <p:nvPicPr>
          <p:cNvPr id="1026" name="Picture 2" descr="Francis Bach, libre explorateur de l'apprentissage statistique | Inria"/>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754668" y="1759973"/>
            <a:ext cx="3133322" cy="176227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37419" y="3854245"/>
            <a:ext cx="1446358" cy="646331"/>
          </a:xfrm>
          <a:prstGeom prst="rect">
            <a:avLst/>
          </a:prstGeom>
          <a:noFill/>
        </p:spPr>
        <p:txBody>
          <a:bodyPr wrap="none" rtlCol="0">
            <a:spAutoFit/>
          </a:bodyPr>
          <a:lstStyle/>
          <a:p>
            <a:r>
              <a:rPr lang="en-US" smtClean="0"/>
              <a:t>Francis Bach</a:t>
            </a:r>
          </a:p>
          <a:p>
            <a:r>
              <a:rPr lang="en-US" smtClean="0"/>
              <a:t>INRIA, France</a:t>
            </a:r>
            <a:endParaRPr lang="fr-FR"/>
          </a:p>
        </p:txBody>
      </p:sp>
      <p:sp>
        <p:nvSpPr>
          <p:cNvPr id="5" name="TextBox 4"/>
          <p:cNvSpPr txBox="1"/>
          <p:nvPr/>
        </p:nvSpPr>
        <p:spPr>
          <a:xfrm>
            <a:off x="4011561" y="3902107"/>
            <a:ext cx="3998274" cy="923330"/>
          </a:xfrm>
          <a:prstGeom prst="rect">
            <a:avLst/>
          </a:prstGeom>
          <a:noFill/>
        </p:spPr>
        <p:txBody>
          <a:bodyPr wrap="none" rtlCol="0">
            <a:spAutoFit/>
          </a:bodyPr>
          <a:lstStyle/>
          <a:p>
            <a:r>
              <a:rPr lang="en-US" smtClean="0"/>
              <a:t>Diara Fall</a:t>
            </a:r>
          </a:p>
          <a:p>
            <a:r>
              <a:rPr lang="en-US" smtClean="0"/>
              <a:t>Orleans University, France</a:t>
            </a:r>
          </a:p>
          <a:p>
            <a:r>
              <a:rPr lang="fr-FR" smtClean="0"/>
              <a:t>https://sites.google.com/site/mdiarrafall</a:t>
            </a:r>
            <a:endParaRPr lang="fr-FR"/>
          </a:p>
        </p:txBody>
      </p:sp>
      <p:sp>
        <p:nvSpPr>
          <p:cNvPr id="7" name="TextBox 6"/>
          <p:cNvSpPr txBox="1"/>
          <p:nvPr/>
        </p:nvSpPr>
        <p:spPr>
          <a:xfrm>
            <a:off x="8193726" y="3902107"/>
            <a:ext cx="4431278" cy="923330"/>
          </a:xfrm>
          <a:prstGeom prst="rect">
            <a:avLst/>
          </a:prstGeom>
          <a:noFill/>
        </p:spPr>
        <p:txBody>
          <a:bodyPr wrap="none" rtlCol="0">
            <a:spAutoFit/>
          </a:bodyPr>
          <a:lstStyle/>
          <a:p>
            <a:r>
              <a:rPr lang="en-US" smtClean="0"/>
              <a:t>Eva Miranda</a:t>
            </a:r>
          </a:p>
          <a:p>
            <a:r>
              <a:rPr lang="fr-FR" cap="all"/>
              <a:t>UPC AND </a:t>
            </a:r>
            <a:r>
              <a:rPr lang="fr-FR" cap="all" smtClean="0"/>
              <a:t>CRM-BARCELONA, spain</a:t>
            </a:r>
            <a:endParaRPr lang="en-US" smtClean="0"/>
          </a:p>
          <a:p>
            <a:r>
              <a:rPr lang="fr-FR" smtClean="0"/>
              <a:t>https://web.mat.upc.edu/eva.miranda/nova/</a:t>
            </a:r>
            <a:endParaRPr lang="fr-FR"/>
          </a:p>
        </p:txBody>
      </p:sp>
      <p:pic>
        <p:nvPicPr>
          <p:cNvPr id="6" name="Picture 5"/>
          <p:cNvPicPr>
            <a:picLocks noChangeAspect="1"/>
          </p:cNvPicPr>
          <p:nvPr/>
        </p:nvPicPr>
        <p:blipFill>
          <a:blip r:embed="rId3"/>
          <a:stretch>
            <a:fillRect/>
          </a:stretch>
        </p:blipFill>
        <p:spPr>
          <a:xfrm>
            <a:off x="8748666" y="850490"/>
            <a:ext cx="2452881" cy="3003755"/>
          </a:xfrm>
          <a:prstGeom prst="rect">
            <a:avLst/>
          </a:prstGeom>
        </p:spPr>
      </p:pic>
    </p:spTree>
    <p:extLst>
      <p:ext uri="{BB962C8B-B14F-4D97-AF65-F5344CB8AC3E}">
        <p14:creationId xmlns:p14="http://schemas.microsoft.com/office/powerpoint/2010/main" val="16214804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63090" y="1886953"/>
            <a:ext cx="7404868" cy="5310260"/>
          </a:xfrm>
        </p:spPr>
        <p:txBody>
          <a:bodyPr/>
          <a:lstStyle/>
          <a:p>
            <a:pPr marL="0" indent="0">
              <a:buNone/>
            </a:pPr>
            <a:r>
              <a:rPr lang="en-US" b="1">
                <a:solidFill>
                  <a:srgbClr val="7030A0"/>
                </a:solidFill>
              </a:rPr>
              <a:t>Information Theory with Kernel </a:t>
            </a:r>
            <a:r>
              <a:rPr lang="en-US" b="1" smtClean="0">
                <a:solidFill>
                  <a:srgbClr val="7030A0"/>
                </a:solidFill>
              </a:rPr>
              <a:t>Methods</a:t>
            </a:r>
            <a:endParaRPr lang="en-US" b="1"/>
          </a:p>
          <a:p>
            <a:pPr marL="0" indent="0">
              <a:buNone/>
            </a:pPr>
            <a:r>
              <a:rPr lang="en-US" sz="2400" i="1">
                <a:solidFill>
                  <a:schemeClr val="tx2"/>
                </a:solidFill>
              </a:rPr>
              <a:t>Estimating and computing entropies of probability distributions are key computational tasks throughout data science. In many situations, the underlying distributions are only known through the expectation of some feature vectors, which has led to a series of works within kernel methods. In this talk, I will explore the particular situation where the feature vector is a rank-one positive definite matrix, and show how the associated expectations (a covariance matrix) can be used with information divergences from quantum information theory to draw direct links with the classical </a:t>
            </a:r>
            <a:r>
              <a:rPr lang="en-US" sz="2400" i="1" smtClean="0">
                <a:solidFill>
                  <a:schemeClr val="tx2"/>
                </a:solidFill>
              </a:rPr>
              <a:t>notions </a:t>
            </a:r>
            <a:r>
              <a:rPr lang="en-US" sz="2400" i="1">
                <a:solidFill>
                  <a:schemeClr val="tx2"/>
                </a:solidFill>
              </a:rPr>
              <a:t>of Shannon entropies. </a:t>
            </a:r>
            <a:endParaRPr lang="en-US" sz="2400" i="1" smtClean="0">
              <a:solidFill>
                <a:schemeClr val="tx2"/>
              </a:solidFill>
            </a:endParaRPr>
          </a:p>
          <a:p>
            <a:pPr marL="0" indent="0">
              <a:buNone/>
            </a:pPr>
            <a:r>
              <a:rPr lang="fr-FR" sz="1800">
                <a:solidFill>
                  <a:schemeClr val="accent6"/>
                </a:solidFill>
              </a:rPr>
              <a:t>IEEE Transactions in Information </a:t>
            </a:r>
            <a:r>
              <a:rPr lang="fr-FR" sz="1800" smtClean="0">
                <a:solidFill>
                  <a:schemeClr val="accent6"/>
                </a:solidFill>
              </a:rPr>
              <a:t>Theory 2022</a:t>
            </a:r>
            <a:r>
              <a:rPr lang="fr-FR" sz="1800">
                <a:solidFill>
                  <a:schemeClr val="accent6"/>
                </a:solidFill>
              </a:rPr>
              <a:t>. </a:t>
            </a:r>
            <a:r>
              <a:rPr lang="fr-FR" sz="1800" smtClean="0">
                <a:solidFill>
                  <a:schemeClr val="accent6"/>
                </a:solidFill>
              </a:rPr>
              <a:t> arXiv:</a:t>
            </a:r>
            <a:r>
              <a:rPr lang="fr-FR" sz="1800" smtClean="0">
                <a:solidFill>
                  <a:schemeClr val="accent6"/>
                </a:solidFill>
                <a:hlinkClick r:id="rId2"/>
              </a:rPr>
              <a:t>2202.08545</a:t>
            </a:r>
            <a:endParaRPr lang="fr-FR" sz="1800" smtClean="0">
              <a:solidFill>
                <a:schemeClr val="accent6"/>
              </a:solidFill>
            </a:endParaRPr>
          </a:p>
        </p:txBody>
      </p:sp>
      <p:sp>
        <p:nvSpPr>
          <p:cNvPr id="4" name="Title 1"/>
          <p:cNvSpPr>
            <a:spLocks noGrp="1"/>
          </p:cNvSpPr>
          <p:nvPr>
            <p:ph type="title"/>
          </p:nvPr>
        </p:nvSpPr>
        <p:spPr>
          <a:xfrm>
            <a:off x="213619" y="177917"/>
            <a:ext cx="11036710" cy="1359201"/>
          </a:xfrm>
        </p:spPr>
        <p:txBody>
          <a:bodyPr>
            <a:noAutofit/>
          </a:bodyPr>
          <a:lstStyle/>
          <a:p>
            <a:r>
              <a:rPr lang="en-US" sz="4000" b="1" smtClean="0">
                <a:solidFill>
                  <a:schemeClr val="accent1"/>
                </a:solidFill>
              </a:rPr>
              <a:t>Geometric Science of Information (GSI'23) </a:t>
            </a:r>
            <a:r>
              <a:rPr lang="en-US" sz="3600" b="1" smtClean="0">
                <a:solidFill>
                  <a:schemeClr val="accent1"/>
                </a:solidFill>
              </a:rPr>
              <a:t/>
            </a:r>
            <a:br>
              <a:rPr lang="en-US" sz="3600" b="1" smtClean="0">
                <a:solidFill>
                  <a:schemeClr val="accent1"/>
                </a:solidFill>
              </a:rPr>
            </a:br>
            <a:r>
              <a:rPr lang="en-US" sz="3600" b="1" smtClean="0">
                <a:solidFill>
                  <a:schemeClr val="accent1"/>
                </a:solidFill>
              </a:rPr>
              <a:t>      Saint-Malo, France, 30th Aug-1st Sept 2023</a:t>
            </a:r>
            <a:br>
              <a:rPr lang="en-US" sz="3600" b="1" smtClean="0">
                <a:solidFill>
                  <a:schemeClr val="accent1"/>
                </a:solidFill>
              </a:rPr>
            </a:br>
            <a:r>
              <a:rPr lang="en-US" sz="3600" b="1" smtClean="0">
                <a:solidFill>
                  <a:schemeClr val="accent1"/>
                </a:solidFill>
              </a:rPr>
              <a:t>Keynote speaker: </a:t>
            </a:r>
            <a:r>
              <a:rPr lang="en-US" sz="3600" b="1" smtClean="0">
                <a:solidFill>
                  <a:schemeClr val="accent2"/>
                </a:solidFill>
              </a:rPr>
              <a:t>Francis BACH  </a:t>
            </a:r>
            <a:r>
              <a:rPr lang="en-US" sz="3600" b="1" smtClean="0">
                <a:solidFill>
                  <a:schemeClr val="accent1"/>
                </a:solidFill>
              </a:rPr>
              <a:t>            </a:t>
            </a:r>
            <a:endParaRPr lang="fr-FR" sz="3600" b="1">
              <a:solidFill>
                <a:schemeClr val="accent1"/>
              </a:solidFill>
            </a:endParaRPr>
          </a:p>
        </p:txBody>
      </p:sp>
      <p:sp>
        <p:nvSpPr>
          <p:cNvPr id="5" name="Rectangle 4"/>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3"/>
              </a:rPr>
              <a:t>https://gsi2023.org/</a:t>
            </a:r>
            <a:endParaRPr lang="fr-FR" sz="3600"/>
          </a:p>
        </p:txBody>
      </p:sp>
      <p:pic>
        <p:nvPicPr>
          <p:cNvPr id="6" name="Picture 5"/>
          <p:cNvPicPr>
            <a:picLocks noChangeAspect="1"/>
          </p:cNvPicPr>
          <p:nvPr/>
        </p:nvPicPr>
        <p:blipFill>
          <a:blip r:embed="rId4"/>
          <a:stretch>
            <a:fillRect/>
          </a:stretch>
        </p:blipFill>
        <p:spPr>
          <a:xfrm>
            <a:off x="286657" y="2148787"/>
            <a:ext cx="3611972" cy="3631927"/>
          </a:xfrm>
          <a:prstGeom prst="rect">
            <a:avLst/>
          </a:prstGeom>
        </p:spPr>
      </p:pic>
      <p:sp>
        <p:nvSpPr>
          <p:cNvPr id="7" name="Rectangle 6"/>
          <p:cNvSpPr/>
          <p:nvPr/>
        </p:nvSpPr>
        <p:spPr>
          <a:xfrm>
            <a:off x="213619" y="5903893"/>
            <a:ext cx="3974358" cy="954107"/>
          </a:xfrm>
          <a:prstGeom prst="rect">
            <a:avLst/>
          </a:prstGeom>
        </p:spPr>
        <p:txBody>
          <a:bodyPr wrap="none">
            <a:spAutoFit/>
          </a:bodyPr>
          <a:lstStyle/>
          <a:p>
            <a:r>
              <a:rPr lang="fr-FR" sz="2800" smtClean="0"/>
              <a:t>Inria</a:t>
            </a:r>
          </a:p>
          <a:p>
            <a:r>
              <a:rPr lang="fr-FR" sz="2800" smtClean="0"/>
              <a:t>Ecole </a:t>
            </a:r>
            <a:r>
              <a:rPr lang="fr-FR" sz="2800"/>
              <a:t>Normale Supérieure</a:t>
            </a:r>
          </a:p>
        </p:txBody>
      </p:sp>
      <p:pic>
        <p:nvPicPr>
          <p:cNvPr id="1026" name="Picture 2" descr="https://franknielsen.github.io/GSI/smallGSI-Woman_teaching_geometry.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54229" y="103677"/>
            <a:ext cx="1397306" cy="1542972"/>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11352882" y="6345402"/>
            <a:ext cx="744146" cy="523220"/>
          </a:xfrm>
          <a:prstGeom prst="rect">
            <a:avLst/>
          </a:prstGeom>
        </p:spPr>
        <p:txBody>
          <a:bodyPr wrap="square">
            <a:spAutoFit/>
          </a:bodyPr>
          <a:lstStyle/>
          <a:p>
            <a:r>
              <a:rPr lang="en-US" sz="2800" b="1">
                <a:solidFill>
                  <a:schemeClr val="accent2"/>
                </a:solidFill>
              </a:rPr>
              <a:t>1/n</a:t>
            </a:r>
            <a:endParaRPr lang="fr-FR" sz="2800">
              <a:solidFill>
                <a:schemeClr val="accent2"/>
              </a:solidFill>
            </a:endParaRPr>
          </a:p>
        </p:txBody>
      </p:sp>
    </p:spTree>
    <p:extLst>
      <p:ext uri="{BB962C8B-B14F-4D97-AF65-F5344CB8AC3E}">
        <p14:creationId xmlns:p14="http://schemas.microsoft.com/office/powerpoint/2010/main" val="188368047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13619" y="177917"/>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smtClean="0">
                <a:solidFill>
                  <a:schemeClr val="accent1"/>
                </a:solidFill>
              </a:rPr>
              <a:t>Geometric Science of Information (GSI'23) </a:t>
            </a:r>
            <a:r>
              <a:rPr lang="en-US" sz="3600" b="1" smtClean="0">
                <a:solidFill>
                  <a:schemeClr val="accent1"/>
                </a:solidFill>
              </a:rPr>
              <a:t/>
            </a:r>
            <a:br>
              <a:rPr lang="en-US" sz="3600" b="1" smtClean="0">
                <a:solidFill>
                  <a:schemeClr val="accent1"/>
                </a:solidFill>
              </a:rPr>
            </a:br>
            <a:r>
              <a:rPr lang="en-US" sz="3600" b="1" smtClean="0">
                <a:solidFill>
                  <a:schemeClr val="accent1"/>
                </a:solidFill>
              </a:rPr>
              <a:t>      Saint-Malo, France, 30th Aug-1st Sept 2023</a:t>
            </a:r>
            <a:br>
              <a:rPr lang="en-US" sz="3600" b="1" smtClean="0">
                <a:solidFill>
                  <a:schemeClr val="accent1"/>
                </a:solidFill>
              </a:rPr>
            </a:br>
            <a:r>
              <a:rPr lang="en-US" sz="3600" b="1" smtClean="0">
                <a:solidFill>
                  <a:schemeClr val="accent1"/>
                </a:solidFill>
              </a:rPr>
              <a:t>Keynote speaker: </a:t>
            </a:r>
            <a:r>
              <a:rPr lang="en-US" sz="3600" b="1" smtClean="0">
                <a:solidFill>
                  <a:schemeClr val="accent2"/>
                </a:solidFill>
              </a:rPr>
              <a:t>Eva MIRANDA</a:t>
            </a:r>
            <a:r>
              <a:rPr lang="en-US" sz="3600" b="1" smtClean="0">
                <a:solidFill>
                  <a:schemeClr val="accent1"/>
                </a:solidFill>
              </a:rPr>
              <a:t>            </a:t>
            </a:r>
            <a:endParaRPr lang="fr-FR" sz="3600" b="1">
              <a:solidFill>
                <a:schemeClr val="accent1"/>
              </a:solidFill>
            </a:endParaRPr>
          </a:p>
        </p:txBody>
      </p:sp>
      <p:sp>
        <p:nvSpPr>
          <p:cNvPr id="5" name="Rectangle 4"/>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2"/>
              </a:rPr>
              <a:t>https://gsi2023.org/</a:t>
            </a:r>
            <a:endParaRPr lang="fr-FR" sz="3600"/>
          </a:p>
        </p:txBody>
      </p:sp>
      <p:pic>
        <p:nvPicPr>
          <p:cNvPr id="6" name="Picture 2" descr="https://franknielsen.github.io/GSI/smallGSI-Woman_teaching_geometry.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289107" y="1144822"/>
            <a:ext cx="871695" cy="962567"/>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11352882" y="6345402"/>
            <a:ext cx="744146" cy="523220"/>
          </a:xfrm>
          <a:prstGeom prst="rect">
            <a:avLst/>
          </a:prstGeom>
        </p:spPr>
        <p:txBody>
          <a:bodyPr wrap="square">
            <a:spAutoFit/>
          </a:bodyPr>
          <a:lstStyle/>
          <a:p>
            <a:r>
              <a:rPr lang="en-US" sz="2800" b="1" smtClean="0">
                <a:solidFill>
                  <a:schemeClr val="accent2"/>
                </a:solidFill>
              </a:rPr>
              <a:t>2/n</a:t>
            </a:r>
            <a:endParaRPr lang="fr-FR" sz="2800">
              <a:solidFill>
                <a:schemeClr val="accent2"/>
              </a:solidFill>
            </a:endParaRPr>
          </a:p>
        </p:txBody>
      </p:sp>
      <p:sp>
        <p:nvSpPr>
          <p:cNvPr id="8" name="Content Placeholder 2"/>
          <p:cNvSpPr>
            <a:spLocks noGrp="1"/>
          </p:cNvSpPr>
          <p:nvPr>
            <p:ph idx="1"/>
          </p:nvPr>
        </p:nvSpPr>
        <p:spPr>
          <a:xfrm>
            <a:off x="188731" y="2091010"/>
            <a:ext cx="11354339" cy="4100893"/>
          </a:xfrm>
        </p:spPr>
        <p:txBody>
          <a:bodyPr/>
          <a:lstStyle/>
          <a:p>
            <a:pPr marL="0" indent="0">
              <a:buNone/>
            </a:pPr>
            <a:r>
              <a:rPr lang="en-US" b="1">
                <a:solidFill>
                  <a:srgbClr val="7030A0"/>
                </a:solidFill>
              </a:rPr>
              <a:t>From Alan Turing to Contact geometry: towards a "Fluid computer</a:t>
            </a:r>
            <a:r>
              <a:rPr lang="en-US" b="1" smtClean="0">
                <a:solidFill>
                  <a:srgbClr val="7030A0"/>
                </a:solidFill>
              </a:rPr>
              <a:t>”</a:t>
            </a:r>
            <a:endParaRPr lang="en-US" sz="2400" i="1" smtClean="0">
              <a:solidFill>
                <a:schemeClr val="tx2"/>
              </a:solidFill>
            </a:endParaRPr>
          </a:p>
          <a:p>
            <a:pPr marL="0" indent="0">
              <a:buNone/>
            </a:pPr>
            <a:r>
              <a:rPr lang="en-US" sz="2400" i="1"/>
              <a:t>Is hydrodynamics capable of performing computations? (Moore 1991). Can a mechanical system (including a fluid flow) simulate a universal Turing machine? (Tao, 2016</a:t>
            </a:r>
            <a:r>
              <a:rPr lang="en-US" sz="2400" i="1" smtClean="0"/>
              <a:t>). Etnyre </a:t>
            </a:r>
            <a:r>
              <a:rPr lang="en-US" sz="2400" i="1"/>
              <a:t>and Ghrist unveiled a mirror between contact geometry and fluid dynamics reflecting Reeb vector fields as Beltrami vector fields. With the aid of this mirror, we can answer in the positive the questions raised by Moore and Tao. This is a recent result that mixes up techniques from Alan Turing with modern Geometry (contact geometry) to construct a "Fluid computer" in dimension 3. This construction shows, in particular, the existence of undecidable fluid paths. I will also explain applications of this mirror to the detection of escape trajectories in </a:t>
            </a:r>
            <a:r>
              <a:rPr lang="en-US" sz="2400" i="1" smtClean="0"/>
              <a:t>Celestial mechanics </a:t>
            </a:r>
            <a:r>
              <a:rPr lang="en-US" sz="2400" i="1"/>
              <a:t>(for which I'll need to extend the mirror to a singular set-up). This mirror allows us to construct a tunnel connecting problems in Celestial mechanics and Fluid Dynamics</a:t>
            </a:r>
            <a:r>
              <a:rPr lang="en-US" sz="2400" i="1" smtClean="0"/>
              <a:t>.</a:t>
            </a:r>
          </a:p>
          <a:p>
            <a:pPr marL="0" indent="0">
              <a:buNone/>
            </a:pPr>
            <a:r>
              <a:rPr lang="fr-FR" sz="1800" b="1">
                <a:solidFill>
                  <a:schemeClr val="accent6"/>
                </a:solidFill>
              </a:rPr>
              <a:t>Robert Cardona, Eva Miranda, Daniel Peralta-Salas, and Francisco Presas,  Constructing Turing complete Euler flows in dimension 3. Proc. Natl. Acad. Sci. USA 118 (2021), no. 19, Paper No. e2026818118, 9 pp.</a:t>
            </a:r>
            <a:endParaRPr lang="en-US" sz="1600" b="1">
              <a:solidFill>
                <a:schemeClr val="accent6"/>
              </a:solidFill>
            </a:endParaRPr>
          </a:p>
        </p:txBody>
      </p:sp>
      <p:pic>
        <p:nvPicPr>
          <p:cNvPr id="2052" name="Picture 4" descr="https://gsi2023.org/wp-content/uploads/2022/11/2.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090078" y="105368"/>
            <a:ext cx="2002021" cy="2002021"/>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3465309" y="1626105"/>
            <a:ext cx="5330305" cy="461665"/>
          </a:xfrm>
          <a:prstGeom prst="rect">
            <a:avLst/>
          </a:prstGeom>
        </p:spPr>
        <p:txBody>
          <a:bodyPr wrap="none">
            <a:spAutoFit/>
          </a:bodyPr>
          <a:lstStyle/>
          <a:p>
            <a:r>
              <a:rPr lang="fr-FR" sz="2400" b="1">
                <a:latin typeface="arial" panose="020B0604020202020204" pitchFamily="34" charset="0"/>
              </a:rPr>
              <a:t>Polytechnic University of Catalonia</a:t>
            </a:r>
            <a:endParaRPr lang="fr-FR" sz="2400" b="1"/>
          </a:p>
        </p:txBody>
      </p:sp>
    </p:spTree>
    <p:extLst>
      <p:ext uri="{BB962C8B-B14F-4D97-AF65-F5344CB8AC3E}">
        <p14:creationId xmlns:p14="http://schemas.microsoft.com/office/powerpoint/2010/main" val="213120977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77186" y="1565794"/>
            <a:ext cx="7541995" cy="4351338"/>
          </a:xfrm>
        </p:spPr>
        <p:txBody>
          <a:bodyPr/>
          <a:lstStyle/>
          <a:p>
            <a:pPr marL="0" indent="0">
              <a:buNone/>
            </a:pPr>
            <a:r>
              <a:rPr lang="en-US" b="1">
                <a:solidFill>
                  <a:srgbClr val="7030A0"/>
                </a:solidFill>
              </a:rPr>
              <a:t>Statistics Methods for Medical Image Processing and </a:t>
            </a:r>
            <a:r>
              <a:rPr lang="en-US" b="1" smtClean="0">
                <a:solidFill>
                  <a:srgbClr val="7030A0"/>
                </a:solidFill>
              </a:rPr>
              <a:t>Reconstruction</a:t>
            </a:r>
            <a:endParaRPr lang="en-US" b="1"/>
          </a:p>
          <a:p>
            <a:pPr marL="0" indent="0">
              <a:buNone/>
            </a:pPr>
            <a:r>
              <a:rPr lang="en-US" i="1"/>
              <a:t>In this talk we will see how statistical methods, from the simplest to the most advanced ones, can be used to address various problems in medical image processing and reconstruction for different imaging modalities. </a:t>
            </a:r>
            <a:r>
              <a:rPr lang="en-US" i="1" smtClean="0"/>
              <a:t>Image reconstruction </a:t>
            </a:r>
            <a:r>
              <a:rPr lang="en-US" i="1"/>
              <a:t>allows to obtain the images in question, while image processing (on the already reconstructed images) aims at extracting some information of interest. We will review several statistical methods (</a:t>
            </a:r>
            <a:r>
              <a:rPr lang="en-US" i="1" smtClean="0"/>
              <a:t>mainely </a:t>
            </a:r>
            <a:r>
              <a:rPr lang="en-US" i="1"/>
              <a:t>Bayesian) to address various problems of this type.</a:t>
            </a:r>
            <a:endParaRPr lang="fr-FR" b="1" i="1"/>
          </a:p>
        </p:txBody>
      </p:sp>
      <p:sp>
        <p:nvSpPr>
          <p:cNvPr id="4" name="Title 1"/>
          <p:cNvSpPr txBox="1">
            <a:spLocks/>
          </p:cNvSpPr>
          <p:nvPr/>
        </p:nvSpPr>
        <p:spPr>
          <a:xfrm>
            <a:off x="213619" y="177917"/>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smtClean="0">
                <a:solidFill>
                  <a:schemeClr val="accent1"/>
                </a:solidFill>
              </a:rPr>
              <a:t>Geometric Science of Information (GSI'23) </a:t>
            </a:r>
            <a:r>
              <a:rPr lang="en-US" sz="3600" b="1" smtClean="0">
                <a:solidFill>
                  <a:schemeClr val="accent1"/>
                </a:solidFill>
              </a:rPr>
              <a:t/>
            </a:r>
            <a:br>
              <a:rPr lang="en-US" sz="3600" b="1" smtClean="0">
                <a:solidFill>
                  <a:schemeClr val="accent1"/>
                </a:solidFill>
              </a:rPr>
            </a:br>
            <a:r>
              <a:rPr lang="en-US" sz="3600" b="1" smtClean="0">
                <a:solidFill>
                  <a:schemeClr val="accent1"/>
                </a:solidFill>
              </a:rPr>
              <a:t>      Saint-Malo, France, 30th Aug-1st Sept 2023</a:t>
            </a:r>
            <a:br>
              <a:rPr lang="en-US" sz="3600" b="1" smtClean="0">
                <a:solidFill>
                  <a:schemeClr val="accent1"/>
                </a:solidFill>
              </a:rPr>
            </a:br>
            <a:r>
              <a:rPr lang="en-US" sz="3600" b="1" smtClean="0">
                <a:solidFill>
                  <a:schemeClr val="accent1"/>
                </a:solidFill>
              </a:rPr>
              <a:t>Keynote speaker: </a:t>
            </a:r>
            <a:r>
              <a:rPr lang="en-US" sz="3600" b="1" smtClean="0">
                <a:solidFill>
                  <a:schemeClr val="accent2"/>
                </a:solidFill>
              </a:rPr>
              <a:t>Diarra FALL</a:t>
            </a:r>
            <a:r>
              <a:rPr lang="en-US" sz="3600" b="1" smtClean="0">
                <a:solidFill>
                  <a:schemeClr val="accent1"/>
                </a:solidFill>
              </a:rPr>
              <a:t>       </a:t>
            </a:r>
            <a:endParaRPr lang="fr-FR" sz="3600" b="1">
              <a:solidFill>
                <a:schemeClr val="accent1"/>
              </a:solidFill>
            </a:endParaRPr>
          </a:p>
        </p:txBody>
      </p:sp>
      <p:sp>
        <p:nvSpPr>
          <p:cNvPr id="5" name="Rectangle 4"/>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2"/>
              </a:rPr>
              <a:t>https://gsi2023.org/</a:t>
            </a:r>
            <a:endParaRPr lang="fr-FR" sz="3600"/>
          </a:p>
        </p:txBody>
      </p:sp>
      <p:pic>
        <p:nvPicPr>
          <p:cNvPr id="6" name="Picture 2" descr="https://franknielsen.github.io/GSI/smallGSI-Woman_teaching_geometry.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94541" y="158440"/>
            <a:ext cx="1147602" cy="1267237"/>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https://gsi2023.org/wp-content/uploads/2022/11/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4128" y="1969904"/>
            <a:ext cx="3466105" cy="346610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276046" y="5436009"/>
            <a:ext cx="3330784" cy="923330"/>
          </a:xfrm>
          <a:prstGeom prst="rect">
            <a:avLst/>
          </a:prstGeom>
        </p:spPr>
        <p:txBody>
          <a:bodyPr wrap="none">
            <a:spAutoFit/>
          </a:bodyPr>
          <a:lstStyle/>
          <a:p>
            <a:r>
              <a:rPr lang="fr-FR"/>
              <a:t>Institut Denis Poisson, UMR </a:t>
            </a:r>
            <a:r>
              <a:rPr lang="fr-FR" smtClean="0"/>
              <a:t>CNRS</a:t>
            </a:r>
          </a:p>
          <a:p>
            <a:r>
              <a:rPr lang="fr-FR" smtClean="0"/>
              <a:t>Université </a:t>
            </a:r>
            <a:r>
              <a:rPr lang="fr-FR"/>
              <a:t>d'Orléans </a:t>
            </a:r>
            <a:endParaRPr lang="fr-FR" smtClean="0"/>
          </a:p>
          <a:p>
            <a:r>
              <a:rPr lang="fr-FR" smtClean="0"/>
              <a:t>&amp; </a:t>
            </a:r>
            <a:r>
              <a:rPr lang="fr-FR"/>
              <a:t>Université de Tours, France.</a:t>
            </a:r>
          </a:p>
        </p:txBody>
      </p:sp>
      <p:sp>
        <p:nvSpPr>
          <p:cNvPr id="9" name="Rectangle 8"/>
          <p:cNvSpPr/>
          <p:nvPr/>
        </p:nvSpPr>
        <p:spPr>
          <a:xfrm>
            <a:off x="11352882" y="6345402"/>
            <a:ext cx="744146" cy="523220"/>
          </a:xfrm>
          <a:prstGeom prst="rect">
            <a:avLst/>
          </a:prstGeom>
        </p:spPr>
        <p:txBody>
          <a:bodyPr wrap="square">
            <a:spAutoFit/>
          </a:bodyPr>
          <a:lstStyle/>
          <a:p>
            <a:r>
              <a:rPr lang="en-US" sz="2800" b="1">
                <a:solidFill>
                  <a:schemeClr val="accent2"/>
                </a:solidFill>
              </a:rPr>
              <a:t>3</a:t>
            </a:r>
            <a:r>
              <a:rPr lang="en-US" sz="2800" b="1" smtClean="0">
                <a:solidFill>
                  <a:schemeClr val="accent2"/>
                </a:solidFill>
              </a:rPr>
              <a:t>/n</a:t>
            </a:r>
            <a:endParaRPr lang="fr-FR" sz="2800">
              <a:solidFill>
                <a:schemeClr val="accent2"/>
              </a:solidFill>
            </a:endParaRPr>
          </a:p>
        </p:txBody>
      </p:sp>
      <p:sp>
        <p:nvSpPr>
          <p:cNvPr id="8" name="Rectangle 7"/>
          <p:cNvSpPr/>
          <p:nvPr/>
        </p:nvSpPr>
        <p:spPr>
          <a:xfrm>
            <a:off x="78658" y="6283846"/>
            <a:ext cx="12270658" cy="646331"/>
          </a:xfrm>
          <a:prstGeom prst="rect">
            <a:avLst/>
          </a:prstGeom>
        </p:spPr>
        <p:txBody>
          <a:bodyPr wrap="square">
            <a:spAutoFit/>
          </a:bodyPr>
          <a:lstStyle/>
          <a:p>
            <a:r>
              <a:rPr lang="en-US" b="1">
                <a:solidFill>
                  <a:schemeClr val="accent6"/>
                </a:solidFill>
                <a:latin typeface="Calibri" panose="020F0502020204030204" pitchFamily="34" charset="0"/>
                <a:ea typeface="Calibri" panose="020F0502020204030204" pitchFamily="34" charset="0"/>
                <a:cs typeface="Times New Roman" panose="02020603050405020304" pitchFamily="18" charset="0"/>
              </a:rPr>
              <a:t>M.D. Fall, N. Dobigeon, P. Auzou, "A Bayesian Estimation Formulation to Voxel-Based Lesion Symptom Mapping", Proc. European Signal Processing Conf. (EUSIPCO), Belgrade, Serbia, Sept. 2022.</a:t>
            </a:r>
            <a:endParaRPr lang="fr-FR" b="1">
              <a:solidFill>
                <a:schemeClr val="accent6"/>
              </a:solidFill>
            </a:endParaRPr>
          </a:p>
        </p:txBody>
      </p:sp>
    </p:spTree>
    <p:extLst>
      <p:ext uri="{BB962C8B-B14F-4D97-AF65-F5344CB8AC3E}">
        <p14:creationId xmlns:p14="http://schemas.microsoft.com/office/powerpoint/2010/main" val="348753056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70518" y="2032116"/>
            <a:ext cx="8498573" cy="1284944"/>
          </a:xfrm>
        </p:spPr>
        <p:txBody>
          <a:bodyPr/>
          <a:lstStyle/>
          <a:p>
            <a:pPr marL="0" indent="0">
              <a:buNone/>
            </a:pPr>
            <a:r>
              <a:rPr lang="en-US" b="1" smtClean="0">
                <a:solidFill>
                  <a:srgbClr val="7030A0"/>
                </a:solidFill>
              </a:rPr>
              <a:t>Coadjoint </a:t>
            </a:r>
            <a:r>
              <a:rPr lang="en-US" b="1">
                <a:solidFill>
                  <a:srgbClr val="7030A0"/>
                </a:solidFill>
              </a:rPr>
              <a:t>Orbit Geometry &amp; Transverse Structures</a:t>
            </a:r>
            <a:endParaRPr lang="fr-FR">
              <a:solidFill>
                <a:srgbClr val="7030A0"/>
              </a:solidFill>
            </a:endParaRPr>
          </a:p>
          <a:p>
            <a:pPr marL="0" indent="0">
              <a:buNone/>
            </a:pPr>
            <a:endParaRPr lang="fr-FR"/>
          </a:p>
        </p:txBody>
      </p:sp>
      <p:pic>
        <p:nvPicPr>
          <p:cNvPr id="4" name="Image 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9612" y="1829311"/>
            <a:ext cx="3333815" cy="3333815"/>
          </a:xfrm>
          <a:prstGeom prst="rect">
            <a:avLst/>
          </a:prstGeom>
          <a:noFill/>
          <a:ln>
            <a:noFill/>
          </a:ln>
        </p:spPr>
      </p:pic>
      <p:sp>
        <p:nvSpPr>
          <p:cNvPr id="5" name="Title 1"/>
          <p:cNvSpPr txBox="1">
            <a:spLocks/>
          </p:cNvSpPr>
          <p:nvPr/>
        </p:nvSpPr>
        <p:spPr>
          <a:xfrm>
            <a:off x="213619" y="177917"/>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smtClean="0">
                <a:solidFill>
                  <a:schemeClr val="accent1"/>
                </a:solidFill>
              </a:rPr>
              <a:t>Geometric Science of Information (GSI'23) </a:t>
            </a:r>
            <a:r>
              <a:rPr lang="en-US" sz="3600" b="1" smtClean="0">
                <a:solidFill>
                  <a:schemeClr val="accent1"/>
                </a:solidFill>
              </a:rPr>
              <a:t/>
            </a:r>
            <a:br>
              <a:rPr lang="en-US" sz="3600" b="1" smtClean="0">
                <a:solidFill>
                  <a:schemeClr val="accent1"/>
                </a:solidFill>
              </a:rPr>
            </a:br>
            <a:r>
              <a:rPr lang="en-US" sz="3600" b="1" smtClean="0">
                <a:solidFill>
                  <a:schemeClr val="accent1"/>
                </a:solidFill>
              </a:rPr>
              <a:t>      Saint-Malo, France, 30th Aug-1st Sept 2023</a:t>
            </a:r>
            <a:br>
              <a:rPr lang="en-US" sz="3600" b="1" smtClean="0">
                <a:solidFill>
                  <a:schemeClr val="accent1"/>
                </a:solidFill>
              </a:rPr>
            </a:br>
            <a:r>
              <a:rPr lang="en-US" sz="3600" b="1" smtClean="0">
                <a:solidFill>
                  <a:schemeClr val="accent1"/>
                </a:solidFill>
              </a:rPr>
              <a:t>Keynote speaker: </a:t>
            </a:r>
            <a:r>
              <a:rPr lang="en-US" sz="3600" b="1">
                <a:solidFill>
                  <a:schemeClr val="accent2"/>
                </a:solidFill>
              </a:rPr>
              <a:t>Hervé SABOURIN</a:t>
            </a:r>
            <a:r>
              <a:rPr lang="en-US" sz="3600" b="1" smtClean="0">
                <a:solidFill>
                  <a:schemeClr val="accent1"/>
                </a:solidFill>
              </a:rPr>
              <a:t>      </a:t>
            </a:r>
            <a:endParaRPr lang="fr-FR" sz="3600" b="1">
              <a:solidFill>
                <a:schemeClr val="accent1"/>
              </a:solidFill>
            </a:endParaRPr>
          </a:p>
        </p:txBody>
      </p:sp>
      <p:pic>
        <p:nvPicPr>
          <p:cNvPr id="6" name="Picture 5"/>
          <p:cNvPicPr>
            <a:picLocks noChangeAspect="1"/>
          </p:cNvPicPr>
          <p:nvPr/>
        </p:nvPicPr>
        <p:blipFill>
          <a:blip r:embed="rId3"/>
          <a:stretch>
            <a:fillRect/>
          </a:stretch>
        </p:blipFill>
        <p:spPr>
          <a:xfrm>
            <a:off x="4123699" y="3317060"/>
            <a:ext cx="7245639" cy="3443524"/>
          </a:xfrm>
          <a:prstGeom prst="rect">
            <a:avLst/>
          </a:prstGeom>
        </p:spPr>
      </p:pic>
      <p:pic>
        <p:nvPicPr>
          <p:cNvPr id="7" name="Picture 2" descr="https://franknielsen.github.io/GSI/smallGSI-Woman_teaching_geometry.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4120" y="3992025"/>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5"/>
              </a:rPr>
              <a:t>https://gsi2023.org/</a:t>
            </a:r>
            <a:endParaRPr lang="fr-FR" sz="3600"/>
          </a:p>
        </p:txBody>
      </p:sp>
      <p:sp>
        <p:nvSpPr>
          <p:cNvPr id="9" name="Rectangle 8"/>
          <p:cNvSpPr/>
          <p:nvPr/>
        </p:nvSpPr>
        <p:spPr>
          <a:xfrm>
            <a:off x="359612" y="5261082"/>
            <a:ext cx="2817823" cy="954107"/>
          </a:xfrm>
          <a:prstGeom prst="rect">
            <a:avLst/>
          </a:prstGeom>
        </p:spPr>
        <p:txBody>
          <a:bodyPr wrap="none">
            <a:spAutoFit/>
          </a:bodyPr>
          <a:lstStyle/>
          <a:p>
            <a:r>
              <a:rPr lang="en-US" sz="2800"/>
              <a:t>Hervé SABOURIN</a:t>
            </a:r>
            <a:r>
              <a:rPr lang="fr-FR" sz="2800"/>
              <a:t> </a:t>
            </a:r>
            <a:endParaRPr lang="fr-FR" sz="2800" smtClean="0"/>
          </a:p>
          <a:p>
            <a:r>
              <a:rPr lang="en-US" sz="2800" smtClean="0"/>
              <a:t>Poitiers University</a:t>
            </a:r>
            <a:endParaRPr lang="fr-FR" sz="2800"/>
          </a:p>
        </p:txBody>
      </p:sp>
    </p:spTree>
    <p:extLst>
      <p:ext uri="{BB962C8B-B14F-4D97-AF65-F5344CB8AC3E}">
        <p14:creationId xmlns:p14="http://schemas.microsoft.com/office/powerpoint/2010/main" val="216529882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3379" y="1325867"/>
            <a:ext cx="8312288" cy="5412846"/>
          </a:xfrm>
        </p:spPr>
        <p:txBody>
          <a:bodyPr/>
          <a:lstStyle/>
          <a:p>
            <a:pPr marL="0" indent="0">
              <a:buNone/>
            </a:pPr>
            <a:r>
              <a:rPr lang="fr-FR" b="1">
                <a:solidFill>
                  <a:srgbClr val="7030A0"/>
                </a:solidFill>
              </a:rPr>
              <a:t>Transverse Poisson Structures to adjoint orbits in a complex semi-simple </a:t>
            </a:r>
            <a:r>
              <a:rPr lang="fr-FR" b="1">
                <a:solidFill>
                  <a:srgbClr val="7030A0"/>
                </a:solidFill>
              </a:rPr>
              <a:t>Lie </a:t>
            </a:r>
            <a:r>
              <a:rPr lang="fr-FR" b="1" smtClean="0">
                <a:solidFill>
                  <a:srgbClr val="7030A0"/>
                </a:solidFill>
              </a:rPr>
              <a:t>algebra</a:t>
            </a:r>
          </a:p>
          <a:p>
            <a:pPr marL="0" indent="0">
              <a:buNone/>
            </a:pPr>
            <a:r>
              <a:rPr lang="en-US" sz="2400" i="1"/>
              <a:t>The notion of transverse Poisson structure has been introduced by Arthur Weinstein stating </a:t>
            </a:r>
            <a:r>
              <a:rPr lang="en-US" sz="2400" i="1"/>
              <a:t>in </a:t>
            </a:r>
            <a:r>
              <a:rPr lang="en-US" sz="2400" i="1" smtClean="0"/>
              <a:t>his famous </a:t>
            </a:r>
            <a:r>
              <a:rPr lang="en-US" sz="2400" i="1"/>
              <a:t>splitting theorem that any Poisson Manifold M is, in the neighbourhood of each point m, the</a:t>
            </a:r>
            <a:r>
              <a:rPr lang="en-US" sz="2400" i="1"/>
              <a:t/>
            </a:r>
            <a:br>
              <a:rPr lang="en-US" sz="2400" i="1"/>
            </a:br>
            <a:r>
              <a:rPr lang="en-US" sz="2400" i="1"/>
              <a:t>product of a symplectic manifold, the symplectic leaf S at m, and a submanifold N which </a:t>
            </a:r>
            <a:r>
              <a:rPr lang="en-US" sz="2400" i="1"/>
              <a:t>can </a:t>
            </a:r>
            <a:r>
              <a:rPr lang="en-US" sz="2400" i="1" smtClean="0"/>
              <a:t>be </a:t>
            </a:r>
            <a:r>
              <a:rPr lang="en-US" sz="2400" i="1"/>
              <a:t>endowed with a structure of Poisson manifold of rank 0 at m. N is called a transverse slice at M </a:t>
            </a:r>
            <a:r>
              <a:rPr lang="en-US" sz="2400" i="1"/>
              <a:t>of </a:t>
            </a:r>
            <a:r>
              <a:rPr lang="en-US" sz="2400" i="1" smtClean="0"/>
              <a:t>S. When </a:t>
            </a:r>
            <a:r>
              <a:rPr lang="en-US" sz="2400" i="1"/>
              <a:t>M is the dual of a complex Lie algebra g equipped with its standard Lie-Poisson structure</a:t>
            </a:r>
            <a:r>
              <a:rPr lang="en-US" sz="2400" i="1"/>
              <a:t>, </a:t>
            </a:r>
            <a:r>
              <a:rPr lang="en-US" sz="2400" i="1" smtClean="0"/>
              <a:t>we know </a:t>
            </a:r>
            <a:r>
              <a:rPr lang="en-US" sz="2400" i="1"/>
              <a:t>that the symplectic leaf through x is the coadjoint G. x of the adjoint Lie group G of g</a:t>
            </a:r>
            <a:r>
              <a:rPr lang="en-US" sz="2400" i="1"/>
              <a:t>. </a:t>
            </a:r>
            <a:r>
              <a:rPr lang="en-US" sz="2400" i="1" smtClean="0"/>
              <a:t>Moreover, there </a:t>
            </a:r>
            <a:r>
              <a:rPr lang="en-US" sz="2400" i="1"/>
              <a:t>is a natural way to describe the transverse slice to the coadjoint orbit and, using </a:t>
            </a:r>
            <a:r>
              <a:rPr lang="en-US" sz="2400" i="1"/>
              <a:t>a </a:t>
            </a:r>
            <a:r>
              <a:rPr lang="en-US" sz="2400" i="1" smtClean="0"/>
              <a:t>canonical system </a:t>
            </a:r>
            <a:r>
              <a:rPr lang="en-US" sz="2400" i="1"/>
              <a:t>of linear coordinates (q1, ....., qk), it follows that the coefficients of the </a:t>
            </a:r>
            <a:r>
              <a:rPr lang="en-US" sz="2400" i="1"/>
              <a:t>transverse </a:t>
            </a:r>
            <a:r>
              <a:rPr lang="en-US" sz="2400" i="1" smtClean="0"/>
              <a:t>Poisson structure </a:t>
            </a:r>
            <a:r>
              <a:rPr lang="en-US" sz="2400" i="1"/>
              <a:t>are </a:t>
            </a:r>
            <a:r>
              <a:rPr lang="en-US" sz="2400" i="1"/>
              <a:t>rational </a:t>
            </a:r>
            <a:r>
              <a:rPr lang="en-US" sz="2400" i="1" smtClean="0"/>
              <a:t>in </a:t>
            </a:r>
            <a:r>
              <a:rPr lang="en-US" sz="2400" i="1"/>
              <a:t>(q1, ....., qk</a:t>
            </a:r>
            <a:r>
              <a:rPr lang="en-US" sz="2400" i="1"/>
              <a:t>). </a:t>
            </a:r>
            <a:r>
              <a:rPr lang="en-US" sz="2400" i="1" smtClean="0"/>
              <a:t> </a:t>
            </a:r>
            <a:r>
              <a:rPr lang="en-US" sz="2400" smtClean="0"/>
              <a:t> continued on gsi2023.org</a:t>
            </a:r>
            <a:endParaRPr lang="fr-FR" sz="2400" b="1">
              <a:solidFill>
                <a:schemeClr val="tx2"/>
              </a:solidFill>
            </a:endParaRPr>
          </a:p>
        </p:txBody>
      </p:sp>
      <p:pic>
        <p:nvPicPr>
          <p:cNvPr id="4" name="Image 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9613" y="1359201"/>
            <a:ext cx="2727772" cy="2767631"/>
          </a:xfrm>
          <a:prstGeom prst="rect">
            <a:avLst/>
          </a:prstGeom>
          <a:noFill/>
          <a:ln>
            <a:noFill/>
          </a:ln>
        </p:spPr>
      </p:pic>
      <p:sp>
        <p:nvSpPr>
          <p:cNvPr id="5" name="Title 1"/>
          <p:cNvSpPr txBox="1">
            <a:spLocks/>
          </p:cNvSpPr>
          <p:nvPr/>
        </p:nvSpPr>
        <p:spPr>
          <a:xfrm>
            <a:off x="213619" y="0"/>
            <a:ext cx="11036710" cy="13592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smtClean="0">
                <a:solidFill>
                  <a:schemeClr val="accent1"/>
                </a:solidFill>
              </a:rPr>
              <a:t>Geometric Science of Information (GSI'23) </a:t>
            </a:r>
            <a:r>
              <a:rPr lang="en-US" sz="3600" b="1" smtClean="0">
                <a:solidFill>
                  <a:schemeClr val="accent1"/>
                </a:solidFill>
              </a:rPr>
              <a:t/>
            </a:r>
            <a:br>
              <a:rPr lang="en-US" sz="3600" b="1" smtClean="0">
                <a:solidFill>
                  <a:schemeClr val="accent1"/>
                </a:solidFill>
              </a:rPr>
            </a:br>
            <a:r>
              <a:rPr lang="en-US" sz="3600" b="1" smtClean="0">
                <a:solidFill>
                  <a:schemeClr val="accent1"/>
                </a:solidFill>
              </a:rPr>
              <a:t>      Saint-Malo, France, 30th Aug-1st Sept </a:t>
            </a:r>
            <a:r>
              <a:rPr lang="en-US" sz="3600" b="1" smtClean="0">
                <a:solidFill>
                  <a:schemeClr val="accent1"/>
                </a:solidFill>
              </a:rPr>
              <a:t>2023    </a:t>
            </a:r>
            <a:endParaRPr lang="fr-FR" sz="3600" b="1">
              <a:solidFill>
                <a:schemeClr val="accent1"/>
              </a:solidFill>
            </a:endParaRPr>
          </a:p>
        </p:txBody>
      </p:sp>
      <p:pic>
        <p:nvPicPr>
          <p:cNvPr id="7" name="Picture 2" descr="https://franknielsen.github.io/GSI/smallGSI-Woman_teaching_geometry.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54763" y="177917"/>
            <a:ext cx="1147602" cy="126723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rot="5400000">
            <a:off x="9876718" y="4184531"/>
            <a:ext cx="3984232" cy="646331"/>
          </a:xfrm>
          <a:prstGeom prst="rect">
            <a:avLst/>
          </a:prstGeom>
        </p:spPr>
        <p:txBody>
          <a:bodyPr wrap="none">
            <a:spAutoFit/>
          </a:bodyPr>
          <a:lstStyle/>
          <a:p>
            <a:r>
              <a:rPr lang="fr-FR" sz="3600">
                <a:solidFill>
                  <a:srgbClr val="1F497D"/>
                </a:solidFill>
                <a:latin typeface="Calibri" panose="020F0502020204030204" pitchFamily="34" charset="0"/>
                <a:hlinkClick r:id="rId4"/>
              </a:rPr>
              <a:t>https://gsi2023.org/</a:t>
            </a:r>
            <a:endParaRPr lang="fr-FR" sz="3600"/>
          </a:p>
        </p:txBody>
      </p:sp>
      <p:sp>
        <p:nvSpPr>
          <p:cNvPr id="9" name="Rectangle 8"/>
          <p:cNvSpPr/>
          <p:nvPr/>
        </p:nvSpPr>
        <p:spPr>
          <a:xfrm>
            <a:off x="213619" y="4237519"/>
            <a:ext cx="3196324" cy="1015663"/>
          </a:xfrm>
          <a:prstGeom prst="rect">
            <a:avLst/>
          </a:prstGeom>
        </p:spPr>
        <p:txBody>
          <a:bodyPr wrap="none">
            <a:spAutoFit/>
          </a:bodyPr>
          <a:lstStyle/>
          <a:p>
            <a:r>
              <a:rPr lang="en-US" sz="3200" b="1">
                <a:solidFill>
                  <a:schemeClr val="accent2"/>
                </a:solidFill>
              </a:rPr>
              <a:t>Hervé SABOURIN</a:t>
            </a:r>
            <a:r>
              <a:rPr lang="fr-FR" sz="2800"/>
              <a:t> </a:t>
            </a:r>
            <a:endParaRPr lang="fr-FR" sz="2800" smtClean="0"/>
          </a:p>
          <a:p>
            <a:r>
              <a:rPr lang="en-US" sz="2800" smtClean="0"/>
              <a:t>Poitiers University</a:t>
            </a:r>
            <a:endParaRPr lang="fr-FR" sz="2800"/>
          </a:p>
        </p:txBody>
      </p:sp>
    </p:spTree>
    <p:extLst>
      <p:ext uri="{BB962C8B-B14F-4D97-AF65-F5344CB8AC3E}">
        <p14:creationId xmlns:p14="http://schemas.microsoft.com/office/powerpoint/2010/main" val="31708698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4091709" y="5347701"/>
            <a:ext cx="6177187" cy="714665"/>
          </a:xfrm>
          <a:prstGeom prst="rect">
            <a:avLst/>
          </a:prstGeom>
        </p:spPr>
      </p:pic>
      <p:pic>
        <p:nvPicPr>
          <p:cNvPr id="4" name="Picture 3"/>
          <p:cNvPicPr>
            <a:picLocks noChangeAspect="1"/>
          </p:cNvPicPr>
          <p:nvPr/>
        </p:nvPicPr>
        <p:blipFill>
          <a:blip r:embed="rId4"/>
          <a:stretch>
            <a:fillRect/>
          </a:stretch>
        </p:blipFill>
        <p:spPr>
          <a:xfrm>
            <a:off x="1339273" y="1543688"/>
            <a:ext cx="7583055" cy="852490"/>
          </a:xfrm>
          <a:prstGeom prst="rect">
            <a:avLst/>
          </a:prstGeom>
        </p:spPr>
      </p:pic>
      <p:pic>
        <p:nvPicPr>
          <p:cNvPr id="5" name="Picture 4"/>
          <p:cNvPicPr>
            <a:picLocks noChangeAspect="1"/>
          </p:cNvPicPr>
          <p:nvPr/>
        </p:nvPicPr>
        <p:blipFill>
          <a:blip r:embed="rId5"/>
          <a:stretch>
            <a:fillRect/>
          </a:stretch>
        </p:blipFill>
        <p:spPr>
          <a:xfrm>
            <a:off x="3999347" y="3205322"/>
            <a:ext cx="5664210" cy="812327"/>
          </a:xfrm>
          <a:prstGeom prst="rect">
            <a:avLst/>
          </a:prstGeom>
        </p:spPr>
      </p:pic>
      <p:sp>
        <p:nvSpPr>
          <p:cNvPr id="2" name="Title 1"/>
          <p:cNvSpPr>
            <a:spLocks noGrp="1"/>
          </p:cNvSpPr>
          <p:nvPr>
            <p:ph type="title"/>
          </p:nvPr>
        </p:nvSpPr>
        <p:spPr>
          <a:xfrm>
            <a:off x="0" y="-39193"/>
            <a:ext cx="11859491" cy="1325563"/>
          </a:xfrm>
        </p:spPr>
        <p:txBody>
          <a:bodyPr/>
          <a:lstStyle/>
          <a:p>
            <a:r>
              <a:rPr lang="en-US" b="1" smtClean="0">
                <a:solidFill>
                  <a:schemeClr val="accent1"/>
                </a:solidFill>
              </a:rPr>
              <a:t>Three faces of  the Jensen-Shannon divergence (JSD)    		     ... yielding three different generalizations</a:t>
            </a:r>
            <a:endParaRPr lang="fr-FR" b="1">
              <a:solidFill>
                <a:schemeClr val="accent1"/>
              </a:solidFill>
            </a:endParaRPr>
          </a:p>
        </p:txBody>
      </p:sp>
      <p:sp>
        <p:nvSpPr>
          <p:cNvPr id="3" name="Content Placeholder 2"/>
          <p:cNvSpPr>
            <a:spLocks noGrp="1"/>
          </p:cNvSpPr>
          <p:nvPr>
            <p:ph idx="1"/>
          </p:nvPr>
        </p:nvSpPr>
        <p:spPr>
          <a:xfrm>
            <a:off x="0" y="1160605"/>
            <a:ext cx="12099636" cy="5568086"/>
          </a:xfrm>
        </p:spPr>
        <p:txBody>
          <a:bodyPr/>
          <a:lstStyle/>
          <a:p>
            <a:r>
              <a:rPr lang="en-US" b="1" smtClean="0">
                <a:solidFill>
                  <a:srgbClr val="FF0000"/>
                </a:solidFill>
              </a:rPr>
              <a:t>JSD is a symmetrization of the Kullback-Leibler divergence</a:t>
            </a:r>
            <a:r>
              <a:rPr lang="en-US" smtClean="0"/>
              <a:t>:</a:t>
            </a:r>
          </a:p>
          <a:p>
            <a:pPr marL="0" indent="0">
              <a:buNone/>
            </a:pPr>
            <a:endParaRPr lang="en-US" smtClean="0"/>
          </a:p>
          <a:p>
            <a:pPr marL="0" indent="0">
              <a:buNone/>
            </a:pPr>
            <a:r>
              <a:rPr lang="en-US" smtClean="0"/>
              <a:t>   </a:t>
            </a:r>
            <a:r>
              <a:rPr lang="fr-FR" smtClean="0"/>
              <a:t>→ </a:t>
            </a:r>
            <a:r>
              <a:rPr lang="en-US" b="1" smtClean="0">
                <a:solidFill>
                  <a:srgbClr val="7030A0"/>
                </a:solidFill>
              </a:rPr>
              <a:t>Replace arithmetic mixture by geometric mixture, get geometric JSD</a:t>
            </a:r>
          </a:p>
          <a:p>
            <a:r>
              <a:rPr lang="en-US" b="1" smtClean="0">
                <a:solidFill>
                  <a:srgbClr val="FF0000"/>
                </a:solidFill>
              </a:rPr>
              <a:t>JSD is the entropy of the average distribution minus the average of the distribution entropies:</a:t>
            </a:r>
          </a:p>
          <a:p>
            <a:endParaRPr lang="en-US"/>
          </a:p>
          <a:p>
            <a:pPr marL="0" indent="0">
              <a:buNone/>
            </a:pPr>
            <a:r>
              <a:rPr lang="en-US" smtClean="0"/>
              <a:t>   </a:t>
            </a:r>
            <a:r>
              <a:rPr lang="fr-FR" smtClean="0"/>
              <a:t>→ </a:t>
            </a:r>
            <a:r>
              <a:rPr lang="en-US" b="1" smtClean="0">
                <a:solidFill>
                  <a:srgbClr val="7030A0"/>
                </a:solidFill>
              </a:rPr>
              <a:t>Jensen-Shannon centroid posed as a Difference of Convex program, solved      					             using Convex-ConCave Procedure (CCCP)</a:t>
            </a:r>
          </a:p>
          <a:p>
            <a:r>
              <a:rPr lang="en-US" b="1" smtClean="0">
                <a:solidFill>
                  <a:srgbClr val="FF0000"/>
                </a:solidFill>
              </a:rPr>
              <a:t>JSD is Bregman information with respect to the centroid:</a:t>
            </a:r>
          </a:p>
          <a:p>
            <a:endParaRPr lang="en-US" b="1">
              <a:solidFill>
                <a:srgbClr val="FF0000"/>
              </a:solidFill>
            </a:endParaRPr>
          </a:p>
          <a:p>
            <a:pPr marL="0" indent="0">
              <a:buNone/>
            </a:pPr>
            <a:r>
              <a:rPr lang="en-US" b="1" smtClean="0">
                <a:solidFill>
                  <a:srgbClr val="FF0000"/>
                </a:solidFill>
              </a:rPr>
              <a:t>  </a:t>
            </a:r>
            <a:r>
              <a:rPr lang="fr-FR" smtClean="0"/>
              <a:t>→ </a:t>
            </a:r>
            <a:r>
              <a:rPr lang="en-US" b="1" smtClean="0">
                <a:solidFill>
                  <a:srgbClr val="7030A0"/>
                </a:solidFill>
              </a:rPr>
              <a:t>Replace arithmetic average by </a:t>
            </a:r>
            <a:r>
              <a:rPr lang="fr-FR" b="1" smtClean="0">
                <a:solidFill>
                  <a:srgbClr val="7030A0"/>
                </a:solidFill>
              </a:rPr>
              <a:t>Rény </a:t>
            </a:r>
            <a:r>
              <a:rPr lang="el-GR" b="1" smtClean="0">
                <a:solidFill>
                  <a:srgbClr val="7030A0"/>
                </a:solidFill>
              </a:rPr>
              <a:t>α</a:t>
            </a:r>
            <a:r>
              <a:rPr lang="en-US" b="1" smtClean="0">
                <a:solidFill>
                  <a:srgbClr val="7030A0"/>
                </a:solidFill>
              </a:rPr>
              <a:t>-means and get Sibson's </a:t>
            </a:r>
            <a:r>
              <a:rPr lang="el-GR" b="1">
                <a:solidFill>
                  <a:srgbClr val="7030A0"/>
                </a:solidFill>
              </a:rPr>
              <a:t>α</a:t>
            </a:r>
            <a:r>
              <a:rPr lang="en-US" b="1">
                <a:solidFill>
                  <a:srgbClr val="7030A0"/>
                </a:solidFill>
              </a:rPr>
              <a:t>-information radius</a:t>
            </a:r>
            <a:endParaRPr lang="fr-FR" b="1">
              <a:solidFill>
                <a:srgbClr val="7030A0"/>
              </a:solidFill>
            </a:endParaRPr>
          </a:p>
        </p:txBody>
      </p:sp>
    </p:spTree>
    <p:extLst>
      <p:ext uri="{BB962C8B-B14F-4D97-AF65-F5344CB8AC3E}">
        <p14:creationId xmlns:p14="http://schemas.microsoft.com/office/powerpoint/2010/main" val="6164869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FR"/>
          </a:p>
        </p:txBody>
      </p:sp>
      <p:sp>
        <p:nvSpPr>
          <p:cNvPr id="3" name="Content Placeholder 2"/>
          <p:cNvSpPr>
            <a:spLocks noGrp="1"/>
          </p:cNvSpPr>
          <p:nvPr>
            <p:ph idx="1"/>
          </p:nvPr>
        </p:nvSpPr>
        <p:spPr/>
        <p:txBody>
          <a:bodyPr/>
          <a:lstStyle/>
          <a:p>
            <a:endParaRPr lang="fr-FR"/>
          </a:p>
        </p:txBody>
      </p:sp>
    </p:spTree>
    <p:extLst>
      <p:ext uri="{BB962C8B-B14F-4D97-AF65-F5344CB8AC3E}">
        <p14:creationId xmlns:p14="http://schemas.microsoft.com/office/powerpoint/2010/main" val="420658687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4638</TotalTime>
  <Words>641</Words>
  <Application>Microsoft Office PowerPoint</Application>
  <PresentationFormat>Widescreen</PresentationFormat>
  <Paragraphs>60</Paragraphs>
  <Slides>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Arial</vt:lpstr>
      <vt:lpstr>Calibri</vt:lpstr>
      <vt:lpstr>Calibri Light</vt:lpstr>
      <vt:lpstr>Times New Roman</vt:lpstr>
      <vt:lpstr>Office Theme</vt:lpstr>
      <vt:lpstr>PowerPoint Presentation</vt:lpstr>
      <vt:lpstr>GSI'23 keynote speakers</vt:lpstr>
      <vt:lpstr>Geometric Science of Information (GSI'23)        Saint-Malo, France, 30th Aug-1st Sept 2023 Keynote speaker: Francis BACH              </vt:lpstr>
      <vt:lpstr>PowerPoint Presentation</vt:lpstr>
      <vt:lpstr>PowerPoint Presentation</vt:lpstr>
      <vt:lpstr>PowerPoint Presentation</vt:lpstr>
      <vt:lpstr>PowerPoint Presentation</vt:lpstr>
      <vt:lpstr>Three faces of  the Jensen-Shannon divergence (JSD)           ... yielding three different generalizations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Nielsen</dc:creator>
  <cp:lastModifiedBy>Nielsen</cp:lastModifiedBy>
  <cp:revision>17</cp:revision>
  <dcterms:created xsi:type="dcterms:W3CDTF">2022-11-21T13:45:46Z</dcterms:created>
  <dcterms:modified xsi:type="dcterms:W3CDTF">2022-12-07T06:00:29Z</dcterms:modified>
</cp:coreProperties>
</file>